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6" r:id="rId3"/>
    <p:sldId id="280" r:id="rId4"/>
    <p:sldId id="279" r:id="rId5"/>
    <p:sldId id="260" r:id="rId6"/>
    <p:sldId id="267" r:id="rId7"/>
    <p:sldId id="271" r:id="rId8"/>
    <p:sldId id="269" r:id="rId9"/>
    <p:sldId id="278" r:id="rId10"/>
    <p:sldId id="272" r:id="rId11"/>
    <p:sldId id="268" r:id="rId12"/>
    <p:sldId id="261" r:id="rId13"/>
    <p:sldId id="259" r:id="rId14"/>
    <p:sldId id="257" r:id="rId15"/>
    <p:sldId id="262" r:id="rId16"/>
    <p:sldId id="258" r:id="rId17"/>
    <p:sldId id="265" r:id="rId18"/>
    <p:sldId id="263"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p:restoredTop sz="94673"/>
  </p:normalViewPr>
  <p:slideViewPr>
    <p:cSldViewPr snapToGrid="0">
      <p:cViewPr varScale="1">
        <p:scale>
          <a:sx n="107" d="100"/>
          <a:sy n="107"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F781F-1C90-D145-B9A0-C3F187583D0E}" type="datetimeFigureOut">
              <a:rPr lang="en-US" smtClean="0"/>
              <a:t>1/26/26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1F7A5-3349-484B-B793-B0A9E84B22E2}" type="slidenum">
              <a:rPr lang="en-US" smtClean="0"/>
              <a:t>‹#›</a:t>
            </a:fld>
            <a:endParaRPr lang="en-US"/>
          </a:p>
        </p:txBody>
      </p:sp>
    </p:spTree>
    <p:extLst>
      <p:ext uri="{BB962C8B-B14F-4D97-AF65-F5344CB8AC3E}">
        <p14:creationId xmlns:p14="http://schemas.microsoft.com/office/powerpoint/2010/main" val="40483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Novel Entities:  Industrial production of artificial chemical compounds for industry, agriculture and consumer goods. Each year, thousands of inadequately tested chemicals, plastics, and other novel entities are released into the environment, and the Planetary Boundary of zero untested entities remains persistently breached. </a:t>
            </a:r>
          </a:p>
        </p:txBody>
      </p:sp>
      <p:sp>
        <p:nvSpPr>
          <p:cNvPr id="4" name="Slide Number Placeholder 3"/>
          <p:cNvSpPr>
            <a:spLocks noGrp="1"/>
          </p:cNvSpPr>
          <p:nvPr>
            <p:ph type="sldNum" sz="quarter" idx="5"/>
          </p:nvPr>
        </p:nvSpPr>
        <p:spPr/>
        <p:txBody>
          <a:bodyPr/>
          <a:lstStyle/>
          <a:p>
            <a:fld id="{F4F1F7A5-3349-484B-B793-B0A9E84B22E2}" type="slidenum">
              <a:rPr lang="en-US" smtClean="0"/>
              <a:t>7</a:t>
            </a:fld>
            <a:endParaRPr lang="en-US"/>
          </a:p>
        </p:txBody>
      </p:sp>
    </p:spTree>
    <p:extLst>
      <p:ext uri="{BB962C8B-B14F-4D97-AF65-F5344CB8AC3E}">
        <p14:creationId xmlns:p14="http://schemas.microsoft.com/office/powerpoint/2010/main" val="141344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Folke, C., S. Polasky, J. Rockstrom … B.H. Walker, 2021. Our future in the Anthropocene biosphere. </a:t>
            </a:r>
            <a:r>
              <a:rPr lang="en-CA" sz="1200" kern="1200" dirty="0" err="1">
                <a:solidFill>
                  <a:schemeClr val="tx1"/>
                </a:solidFill>
                <a:effectLst/>
                <a:latin typeface="+mn-lt"/>
                <a:ea typeface="+mn-ea"/>
                <a:cs typeface="+mn-cs"/>
              </a:rPr>
              <a:t>Ambio</a:t>
            </a:r>
            <a:r>
              <a:rPr lang="en-CA" sz="1200" kern="1200" dirty="0">
                <a:solidFill>
                  <a:schemeClr val="tx1"/>
                </a:solidFill>
                <a:effectLst/>
                <a:latin typeface="+mn-lt"/>
                <a:ea typeface="+mn-ea"/>
                <a:cs typeface="+mn-cs"/>
              </a:rPr>
              <a:t> 50: 834-869.</a:t>
            </a:r>
          </a:p>
          <a:p>
            <a:endParaRPr lang="en-US" dirty="0"/>
          </a:p>
        </p:txBody>
      </p:sp>
      <p:sp>
        <p:nvSpPr>
          <p:cNvPr id="4" name="Slide Number Placeholder 3"/>
          <p:cNvSpPr>
            <a:spLocks noGrp="1"/>
          </p:cNvSpPr>
          <p:nvPr>
            <p:ph type="sldNum" sz="quarter" idx="5"/>
          </p:nvPr>
        </p:nvSpPr>
        <p:spPr/>
        <p:txBody>
          <a:bodyPr/>
          <a:lstStyle/>
          <a:p>
            <a:fld id="{F4F1F7A5-3349-484B-B793-B0A9E84B22E2}" type="slidenum">
              <a:rPr lang="en-US" smtClean="0"/>
              <a:t>11</a:t>
            </a:fld>
            <a:endParaRPr lang="en-US"/>
          </a:p>
        </p:txBody>
      </p:sp>
    </p:spTree>
    <p:extLst>
      <p:ext uri="{BB962C8B-B14F-4D97-AF65-F5344CB8AC3E}">
        <p14:creationId xmlns:p14="http://schemas.microsoft.com/office/powerpoint/2010/main" val="970365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9AF0-C735-D5E4-855F-B371FB6CE4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0E2F7-83AA-455D-A75F-E3232D5BD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0E0801-21AA-EF22-DAB4-5D1F1A7553B2}"/>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FC5C0B73-1C95-F71B-0426-CB4FCE8E0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7492B-8923-449F-E02C-71AF97116BEF}"/>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329468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38E3-A9CF-E821-41C1-55D588790E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BE549-C327-E976-2174-CB53D1DA38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BF767-EA74-13AD-3185-252C8416E541}"/>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577549EF-0090-AB43-AB88-B8F662577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61305-3A03-8098-F49D-6C1EDFD2875F}"/>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34666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C2D19E-F54F-F653-2993-9656D89537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2DEFE7-8803-61C6-CA94-AA87722321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F597E-476F-369A-A665-A2AFA9A991C9}"/>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02EBC84D-5EB5-F652-22EB-4B70F632E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B8BD6-2DF1-A9D6-0B8B-BC553A5DD14C}"/>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406674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C13A-E21B-B02E-01EA-1FE00D7A3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53730-5A9E-7F41-BCF6-E062CFDCE5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6E2F2-E752-1CCB-B47C-743DADA8D2D7}"/>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211B21E5-A3B3-D872-FE9C-F801AF25C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865FE-EBC5-ED00-8179-54669360981B}"/>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74948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B8F8-55C5-2430-DDB4-C5B56F2617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D66654-F23D-FB52-32F5-520C55E22B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B98DB2-E891-BDAE-BB3F-1CF59C553040}"/>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5941DCF7-CAA3-6868-2720-3D7AA70E6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19D71-51C3-57EF-AAA5-12F639D3A663}"/>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181576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483B-59A7-494E-4A1E-48FC3E065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D8749-FFB5-F3A2-3C7B-FFA62EAF8F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36C4F-7F4B-F024-CE31-AA312AC593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C0FE18-880B-E193-6953-AE912B54EF9D}"/>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6" name="Footer Placeholder 5">
            <a:extLst>
              <a:ext uri="{FF2B5EF4-FFF2-40B4-BE49-F238E27FC236}">
                <a16:creationId xmlns:a16="http://schemas.microsoft.com/office/drawing/2014/main" id="{ED0E12FA-6A7C-5230-90AD-EFB0908FE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17B57-1C36-8975-3075-FCF73DF75147}"/>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186888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3E27-FBCF-EEBE-2806-25741FDAE2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95320F-F1CA-6757-EB75-4D7325232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58A1CA-BF96-C0DA-CD68-A3B3783085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FE61D-BEB7-A459-A3D5-B44511A3C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D5192-2A0D-46E3-A522-D89B93415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0FB25D-1E0A-F908-93B9-318DB31DF3B5}"/>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8" name="Footer Placeholder 7">
            <a:extLst>
              <a:ext uri="{FF2B5EF4-FFF2-40B4-BE49-F238E27FC236}">
                <a16:creationId xmlns:a16="http://schemas.microsoft.com/office/drawing/2014/main" id="{B4124910-7E73-F9DD-8FC2-9EEDF09231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09564C-6161-AA4D-0513-CC64A147A1A9}"/>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267740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995E-7C92-A278-7F9C-23021C15F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0CB43A-DF3E-EE86-2C5B-B57A3E812D62}"/>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4" name="Footer Placeholder 3">
            <a:extLst>
              <a:ext uri="{FF2B5EF4-FFF2-40B4-BE49-F238E27FC236}">
                <a16:creationId xmlns:a16="http://schemas.microsoft.com/office/drawing/2014/main" id="{DC471746-119B-42CF-6EC7-53824B47B4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8BAAA-92BE-34BC-3AF6-98B91AC5556F}"/>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413941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8EF01-FF92-7DEB-5F49-F9E30F5D5880}"/>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3" name="Footer Placeholder 2">
            <a:extLst>
              <a:ext uri="{FF2B5EF4-FFF2-40B4-BE49-F238E27FC236}">
                <a16:creationId xmlns:a16="http://schemas.microsoft.com/office/drawing/2014/main" id="{5E0988F8-B3BD-657E-1A0C-5AF46F226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B9AC1B-0F13-214F-AF79-85A409BDA1FB}"/>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276948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3C23-9CB9-7856-704A-F1064A581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64CBFA-1315-B90B-6C0B-7C79B8B6FD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3DE78D-9992-1534-F3A5-61DBFDD40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4A072-3312-4D9D-E9F5-A391D948310B}"/>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6" name="Footer Placeholder 5">
            <a:extLst>
              <a:ext uri="{FF2B5EF4-FFF2-40B4-BE49-F238E27FC236}">
                <a16:creationId xmlns:a16="http://schemas.microsoft.com/office/drawing/2014/main" id="{1A92FD2E-2B14-3A7C-6D12-33AC2E5F47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994D80-BD73-5809-FDE2-F32A7DD05F76}"/>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3437296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4A21-C17D-CAB8-7DD3-FA84A511F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E1416A-3597-4168-9D06-669CD7C6C2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167700-DCE9-2F82-3A18-E000C1234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E058B-829B-6E57-5E78-1D064C1C7BC3}"/>
              </a:ext>
            </a:extLst>
          </p:cNvPr>
          <p:cNvSpPr>
            <a:spLocks noGrp="1"/>
          </p:cNvSpPr>
          <p:nvPr>
            <p:ph type="dt" sz="half" idx="10"/>
          </p:nvPr>
        </p:nvSpPr>
        <p:spPr/>
        <p:txBody>
          <a:bodyPr/>
          <a:lstStyle/>
          <a:p>
            <a:fld id="{71766AF2-AFDC-FF46-9A32-C09DC9EA25EF}" type="datetimeFigureOut">
              <a:rPr lang="en-US" smtClean="0"/>
              <a:t>1/26/26</a:t>
            </a:fld>
            <a:endParaRPr lang="en-US"/>
          </a:p>
        </p:txBody>
      </p:sp>
      <p:sp>
        <p:nvSpPr>
          <p:cNvPr id="6" name="Footer Placeholder 5">
            <a:extLst>
              <a:ext uri="{FF2B5EF4-FFF2-40B4-BE49-F238E27FC236}">
                <a16:creationId xmlns:a16="http://schemas.microsoft.com/office/drawing/2014/main" id="{825B8B65-A899-459E-D6E9-BB33B27028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ED127-E5B8-138A-7EC7-C3B23CB2CFB1}"/>
              </a:ext>
            </a:extLst>
          </p:cNvPr>
          <p:cNvSpPr>
            <a:spLocks noGrp="1"/>
          </p:cNvSpPr>
          <p:nvPr>
            <p:ph type="sldNum" sz="quarter" idx="12"/>
          </p:nvPr>
        </p:nvSpPr>
        <p:spPr/>
        <p:txBody>
          <a:bodyPr/>
          <a:lstStyle/>
          <a:p>
            <a:fld id="{BACE1E83-66E5-D047-86CF-3E373D8E4CE4}" type="slidenum">
              <a:rPr lang="en-US" smtClean="0"/>
              <a:t>‹#›</a:t>
            </a:fld>
            <a:endParaRPr lang="en-US"/>
          </a:p>
        </p:txBody>
      </p:sp>
    </p:spTree>
    <p:extLst>
      <p:ext uri="{BB962C8B-B14F-4D97-AF65-F5344CB8AC3E}">
        <p14:creationId xmlns:p14="http://schemas.microsoft.com/office/powerpoint/2010/main" val="80871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4CB021-CD92-0D81-AEDB-2E69C4149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C5D0B7-EE2E-E1E7-62F2-691083D11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46296-EA8A-0B8B-98FF-179C9212F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766AF2-AFDC-FF46-9A32-C09DC9EA25EF}" type="datetimeFigureOut">
              <a:rPr lang="en-US" smtClean="0"/>
              <a:t>1/26/26</a:t>
            </a:fld>
            <a:endParaRPr lang="en-US"/>
          </a:p>
        </p:txBody>
      </p:sp>
      <p:sp>
        <p:nvSpPr>
          <p:cNvPr id="5" name="Footer Placeholder 4">
            <a:extLst>
              <a:ext uri="{FF2B5EF4-FFF2-40B4-BE49-F238E27FC236}">
                <a16:creationId xmlns:a16="http://schemas.microsoft.com/office/drawing/2014/main" id="{0B2345C8-997F-B1C7-CCA2-5FB478413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E300F1-89A3-C86C-6A76-66B327CA8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CE1E83-66E5-D047-86CF-3E373D8E4CE4}" type="slidenum">
              <a:rPr lang="en-US" smtClean="0"/>
              <a:t>‹#›</a:t>
            </a:fld>
            <a:endParaRPr lang="en-US"/>
          </a:p>
        </p:txBody>
      </p:sp>
    </p:spTree>
    <p:extLst>
      <p:ext uri="{BB962C8B-B14F-4D97-AF65-F5344CB8AC3E}">
        <p14:creationId xmlns:p14="http://schemas.microsoft.com/office/powerpoint/2010/main" val="29865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planetaryhealthcheck.org/#reports-sec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FB6449-AF02-AECD-7C44-FE80CB7089AB}"/>
              </a:ext>
            </a:extLst>
          </p:cNvPr>
          <p:cNvPicPr>
            <a:picLocks noChangeAspect="1"/>
          </p:cNvPicPr>
          <p:nvPr/>
        </p:nvPicPr>
        <p:blipFill>
          <a:blip r:embed="rId2">
            <a:alphaModFix amt="50000"/>
          </a:blip>
          <a:srcRect t="2191" b="24993"/>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33813D19-6EAB-F8E2-DD82-EDE5B583E67F}"/>
              </a:ext>
            </a:extLst>
          </p:cNvPr>
          <p:cNvSpPr>
            <a:spLocks noGrp="1"/>
          </p:cNvSpPr>
          <p:nvPr>
            <p:ph type="ctrTitle"/>
          </p:nvPr>
        </p:nvSpPr>
        <p:spPr>
          <a:xfrm>
            <a:off x="1524000" y="1122362"/>
            <a:ext cx="9144000" cy="2900518"/>
          </a:xfrm>
        </p:spPr>
        <p:txBody>
          <a:bodyPr>
            <a:normAutofit fontScale="90000"/>
          </a:bodyPr>
          <a:lstStyle/>
          <a:p>
            <a:r>
              <a:rPr lang="en-US" dirty="0">
                <a:solidFill>
                  <a:srgbClr val="FFFFFF"/>
                </a:solidFill>
              </a:rPr>
              <a:t>Class 9:</a:t>
            </a:r>
            <a:br>
              <a:rPr lang="en-US" dirty="0">
                <a:solidFill>
                  <a:srgbClr val="FFFFFF"/>
                </a:solidFill>
              </a:rPr>
            </a:br>
            <a:r>
              <a:rPr lang="en-US" dirty="0">
                <a:solidFill>
                  <a:srgbClr val="FFFFFF"/>
                </a:solidFill>
              </a:rPr>
              <a:t>Some Basics of Earth Systems Science with Examples </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7723BA4A-8200-13E2-8590-8CE2244ED23E}"/>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Larry Swatuk</a:t>
            </a:r>
          </a:p>
          <a:p>
            <a:r>
              <a:rPr lang="en-US" dirty="0" err="1">
                <a:solidFill>
                  <a:srgbClr val="FFFFFF"/>
                </a:solidFill>
              </a:rPr>
              <a:t>lswatuk@mta.ca</a:t>
            </a:r>
            <a:endParaRPr lang="en-US" dirty="0">
              <a:solidFill>
                <a:srgbClr val="FFFFFF"/>
              </a:solidFill>
            </a:endParaRPr>
          </a:p>
        </p:txBody>
      </p:sp>
    </p:spTree>
    <p:extLst>
      <p:ext uri="{BB962C8B-B14F-4D97-AF65-F5344CB8AC3E}">
        <p14:creationId xmlns:p14="http://schemas.microsoft.com/office/powerpoint/2010/main" val="26063926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436486-8F2E-9936-2BF2-552BF3E574D8}"/>
              </a:ext>
            </a:extLst>
          </p:cNvPr>
          <p:cNvPicPr>
            <a:picLocks noChangeAspect="1"/>
          </p:cNvPicPr>
          <p:nvPr/>
        </p:nvPicPr>
        <p:blipFill>
          <a:blip r:embed="rId2"/>
          <a:stretch>
            <a:fillRect/>
          </a:stretch>
        </p:blipFill>
        <p:spPr>
          <a:xfrm>
            <a:off x="2425700" y="711200"/>
            <a:ext cx="7340600" cy="5435600"/>
          </a:xfrm>
          <a:prstGeom prst="rect">
            <a:avLst/>
          </a:prstGeom>
        </p:spPr>
      </p:pic>
      <p:sp>
        <p:nvSpPr>
          <p:cNvPr id="3" name="Title 2">
            <a:extLst>
              <a:ext uri="{FF2B5EF4-FFF2-40B4-BE49-F238E27FC236}">
                <a16:creationId xmlns:a16="http://schemas.microsoft.com/office/drawing/2014/main" id="{8C174461-D209-19FA-418A-35B7CAB9F072}"/>
              </a:ext>
            </a:extLst>
          </p:cNvPr>
          <p:cNvSpPr>
            <a:spLocks noGrp="1"/>
          </p:cNvSpPr>
          <p:nvPr>
            <p:ph type="title"/>
          </p:nvPr>
        </p:nvSpPr>
        <p:spPr/>
        <p:txBody>
          <a:bodyPr/>
          <a:lstStyle/>
          <a:p>
            <a:r>
              <a:rPr lang="en-US" dirty="0"/>
              <a:t>In search of a ‘stability pathway’</a:t>
            </a:r>
          </a:p>
        </p:txBody>
      </p:sp>
    </p:spTree>
    <p:extLst>
      <p:ext uri="{BB962C8B-B14F-4D97-AF65-F5344CB8AC3E}">
        <p14:creationId xmlns:p14="http://schemas.microsoft.com/office/powerpoint/2010/main" val="153000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ADB299-23A4-33E1-DDFF-CA031B0EF212}"/>
              </a:ext>
            </a:extLst>
          </p:cNvPr>
          <p:cNvPicPr>
            <a:picLocks noChangeAspect="1"/>
          </p:cNvPicPr>
          <p:nvPr/>
        </p:nvPicPr>
        <p:blipFill>
          <a:blip r:embed="rId3"/>
          <a:stretch>
            <a:fillRect/>
          </a:stretch>
        </p:blipFill>
        <p:spPr>
          <a:xfrm>
            <a:off x="643467" y="729996"/>
            <a:ext cx="10905066" cy="5398008"/>
          </a:xfrm>
          <a:prstGeom prst="rect">
            <a:avLst/>
          </a:prstGeom>
        </p:spPr>
      </p:pic>
    </p:spTree>
    <p:extLst>
      <p:ext uri="{BB962C8B-B14F-4D97-AF65-F5344CB8AC3E}">
        <p14:creationId xmlns:p14="http://schemas.microsoft.com/office/powerpoint/2010/main" val="352773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23FB-14EF-AAAE-7275-1718557CCA5D}"/>
              </a:ext>
            </a:extLst>
          </p:cNvPr>
          <p:cNvSpPr>
            <a:spLocks noGrp="1"/>
          </p:cNvSpPr>
          <p:nvPr>
            <p:ph type="title"/>
          </p:nvPr>
        </p:nvSpPr>
        <p:spPr/>
        <p:txBody>
          <a:bodyPr/>
          <a:lstStyle/>
          <a:p>
            <a:r>
              <a:rPr lang="en-US" dirty="0"/>
              <a:t>Life as energy flow</a:t>
            </a:r>
          </a:p>
        </p:txBody>
      </p:sp>
      <p:sp>
        <p:nvSpPr>
          <p:cNvPr id="3" name="Content Placeholder 2">
            <a:extLst>
              <a:ext uri="{FF2B5EF4-FFF2-40B4-BE49-F238E27FC236}">
                <a16:creationId xmlns:a16="http://schemas.microsoft.com/office/drawing/2014/main" id="{FB540191-E4D1-85A5-C5E4-8AA60F066FBE}"/>
              </a:ext>
            </a:extLst>
          </p:cNvPr>
          <p:cNvSpPr>
            <a:spLocks noGrp="1"/>
          </p:cNvSpPr>
          <p:nvPr>
            <p:ph idx="1"/>
          </p:nvPr>
        </p:nvSpPr>
        <p:spPr/>
        <p:txBody>
          <a:bodyPr>
            <a:normAutofit fontScale="92500" lnSpcReduction="20000"/>
          </a:bodyPr>
          <a:lstStyle/>
          <a:p>
            <a:r>
              <a:rPr lang="en-US" dirty="0"/>
              <a:t>Life on Earth is organized around capturing, transforming and dissipating energy</a:t>
            </a:r>
          </a:p>
          <a:p>
            <a:r>
              <a:rPr lang="en-CA" dirty="0"/>
              <a:t>Life exists because of </a:t>
            </a:r>
            <a:r>
              <a:rPr lang="en-CA" b="1" i="1" dirty="0"/>
              <a:t>energy flow</a:t>
            </a:r>
            <a:r>
              <a:rPr lang="en-CA" dirty="0"/>
              <a:t>, not energy storage</a:t>
            </a:r>
          </a:p>
          <a:p>
            <a:r>
              <a:rPr lang="en-CA" dirty="0"/>
              <a:t>From a physics perspective, Earth is an </a:t>
            </a:r>
            <a:r>
              <a:rPr lang="en-CA" b="1" dirty="0"/>
              <a:t>open system</a:t>
            </a:r>
            <a:r>
              <a:rPr lang="en-CA" dirty="0"/>
              <a:t>:</a:t>
            </a:r>
          </a:p>
          <a:p>
            <a:pPr lvl="1"/>
            <a:r>
              <a:rPr lang="en-CA" b="1" dirty="0"/>
              <a:t>Energy in</a:t>
            </a:r>
            <a:r>
              <a:rPr lang="en-CA" dirty="0"/>
              <a:t>: mostly solar radiation</a:t>
            </a:r>
          </a:p>
          <a:p>
            <a:pPr lvl="1"/>
            <a:r>
              <a:rPr lang="en-CA" b="1" dirty="0"/>
              <a:t>Energy out</a:t>
            </a:r>
            <a:r>
              <a:rPr lang="en-CA" dirty="0"/>
              <a:t>: heat radiated to space</a:t>
            </a:r>
          </a:p>
          <a:p>
            <a:r>
              <a:rPr lang="en-CA" dirty="0"/>
              <a:t>Living systems don’t create energy and they don’t keep it for long—they </a:t>
            </a:r>
            <a:r>
              <a:rPr lang="en-CA" b="1" dirty="0"/>
              <a:t>channel it</a:t>
            </a:r>
            <a:r>
              <a:rPr lang="en-CA" dirty="0"/>
              <a:t>. The moment energy stops flowing, life stops. A forest, a bacterium, or a human body is not a thing so much as a </a:t>
            </a:r>
            <a:r>
              <a:rPr lang="en-CA" b="1" dirty="0"/>
              <a:t>process sustained by throughput</a:t>
            </a:r>
            <a:r>
              <a:rPr lang="en-CA" dirty="0"/>
              <a:t>.</a:t>
            </a:r>
          </a:p>
          <a:p>
            <a:r>
              <a:rPr lang="en-CA" dirty="0">
                <a:solidFill>
                  <a:srgbClr val="FF0000"/>
                </a:solidFill>
              </a:rPr>
              <a:t>This aligns perfectly with the </a:t>
            </a:r>
            <a:r>
              <a:rPr lang="en-CA" b="1" dirty="0">
                <a:solidFill>
                  <a:srgbClr val="FF0000"/>
                </a:solidFill>
              </a:rPr>
              <a:t>first law of thermodynamics</a:t>
            </a:r>
            <a:r>
              <a:rPr lang="en-CA" dirty="0">
                <a:solidFill>
                  <a:srgbClr val="FF0000"/>
                </a:solidFill>
              </a:rPr>
              <a:t>: energy is conserved, but it changes form as it moves through living systems</a:t>
            </a:r>
            <a:r>
              <a:rPr lang="en-CA" dirty="0"/>
              <a:t>.</a:t>
            </a:r>
          </a:p>
          <a:p>
            <a:endParaRPr lang="en-US" dirty="0"/>
          </a:p>
        </p:txBody>
      </p:sp>
    </p:spTree>
    <p:extLst>
      <p:ext uri="{BB962C8B-B14F-4D97-AF65-F5344CB8AC3E}">
        <p14:creationId xmlns:p14="http://schemas.microsoft.com/office/powerpoint/2010/main" val="213742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2BD65-84D3-6652-965A-E9A0F27F13B7}"/>
              </a:ext>
            </a:extLst>
          </p:cNvPr>
          <p:cNvPicPr>
            <a:picLocks noChangeAspect="1"/>
          </p:cNvPicPr>
          <p:nvPr/>
        </p:nvPicPr>
        <p:blipFill>
          <a:blip r:embed="rId2"/>
          <a:stretch>
            <a:fillRect/>
          </a:stretch>
        </p:blipFill>
        <p:spPr>
          <a:xfrm>
            <a:off x="2209800" y="43056"/>
            <a:ext cx="7772400" cy="6771887"/>
          </a:xfrm>
          <a:prstGeom prst="rect">
            <a:avLst/>
          </a:prstGeom>
        </p:spPr>
      </p:pic>
    </p:spTree>
    <p:extLst>
      <p:ext uri="{BB962C8B-B14F-4D97-AF65-F5344CB8AC3E}">
        <p14:creationId xmlns:p14="http://schemas.microsoft.com/office/powerpoint/2010/main" val="63795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728CB-D90B-72D9-65C9-5934F6419251}"/>
              </a:ext>
            </a:extLst>
          </p:cNvPr>
          <p:cNvPicPr>
            <a:picLocks noChangeAspect="1"/>
          </p:cNvPicPr>
          <p:nvPr/>
        </p:nvPicPr>
        <p:blipFill>
          <a:blip r:embed="rId2"/>
          <a:stretch>
            <a:fillRect/>
          </a:stretch>
        </p:blipFill>
        <p:spPr>
          <a:xfrm>
            <a:off x="2292350" y="95250"/>
            <a:ext cx="7607300" cy="6667500"/>
          </a:xfrm>
          <a:prstGeom prst="rect">
            <a:avLst/>
          </a:prstGeom>
        </p:spPr>
      </p:pic>
    </p:spTree>
    <p:extLst>
      <p:ext uri="{BB962C8B-B14F-4D97-AF65-F5344CB8AC3E}">
        <p14:creationId xmlns:p14="http://schemas.microsoft.com/office/powerpoint/2010/main" val="313457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66F51A-8D46-0B1D-FF7A-96ED69AA290A}"/>
              </a:ext>
            </a:extLst>
          </p:cNvPr>
          <p:cNvPicPr>
            <a:picLocks noChangeAspect="1"/>
          </p:cNvPicPr>
          <p:nvPr/>
        </p:nvPicPr>
        <p:blipFill>
          <a:blip r:embed="rId2"/>
          <a:stretch>
            <a:fillRect/>
          </a:stretch>
        </p:blipFill>
        <p:spPr>
          <a:xfrm>
            <a:off x="1303538" y="294360"/>
            <a:ext cx="9567662" cy="6280612"/>
          </a:xfrm>
          <a:prstGeom prst="rect">
            <a:avLst/>
          </a:prstGeom>
        </p:spPr>
      </p:pic>
    </p:spTree>
    <p:extLst>
      <p:ext uri="{BB962C8B-B14F-4D97-AF65-F5344CB8AC3E}">
        <p14:creationId xmlns:p14="http://schemas.microsoft.com/office/powerpoint/2010/main" val="6030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A5F730-119D-8BD9-632F-5DD78E3A9A1E}"/>
              </a:ext>
            </a:extLst>
          </p:cNvPr>
          <p:cNvPicPr>
            <a:picLocks noChangeAspect="1"/>
          </p:cNvPicPr>
          <p:nvPr/>
        </p:nvPicPr>
        <p:blipFill>
          <a:blip r:embed="rId2"/>
          <a:stretch>
            <a:fillRect/>
          </a:stretch>
        </p:blipFill>
        <p:spPr>
          <a:xfrm>
            <a:off x="1609435" y="123919"/>
            <a:ext cx="9073079" cy="6538138"/>
          </a:xfrm>
          <a:prstGeom prst="rect">
            <a:avLst/>
          </a:prstGeom>
        </p:spPr>
      </p:pic>
    </p:spTree>
    <p:extLst>
      <p:ext uri="{BB962C8B-B14F-4D97-AF65-F5344CB8AC3E}">
        <p14:creationId xmlns:p14="http://schemas.microsoft.com/office/powerpoint/2010/main" val="293032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5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A5CF879-2C26-ADE7-12BC-4BEFDC826CC2}"/>
              </a:ext>
            </a:extLst>
          </p:cNvPr>
          <p:cNvPicPr>
            <a:picLocks noChangeAspect="1"/>
          </p:cNvPicPr>
          <p:nvPr/>
        </p:nvPicPr>
        <p:blipFill>
          <a:blip r:embed="rId2"/>
          <a:stretch>
            <a:fillRect/>
          </a:stretch>
        </p:blipFill>
        <p:spPr>
          <a:xfrm>
            <a:off x="1529553" y="643467"/>
            <a:ext cx="9132894" cy="5571066"/>
          </a:xfrm>
          <a:prstGeom prst="rect">
            <a:avLst/>
          </a:prstGeom>
        </p:spPr>
      </p:pic>
    </p:spTree>
    <p:extLst>
      <p:ext uri="{BB962C8B-B14F-4D97-AF65-F5344CB8AC3E}">
        <p14:creationId xmlns:p14="http://schemas.microsoft.com/office/powerpoint/2010/main" val="127052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2C88-88B9-E0D3-167F-3BB526E141E5}"/>
              </a:ext>
            </a:extLst>
          </p:cNvPr>
          <p:cNvSpPr>
            <a:spLocks noGrp="1"/>
          </p:cNvSpPr>
          <p:nvPr>
            <p:ph type="title"/>
          </p:nvPr>
        </p:nvSpPr>
        <p:spPr/>
        <p:txBody>
          <a:bodyPr>
            <a:normAutofit/>
          </a:bodyPr>
          <a:lstStyle/>
          <a:p>
            <a:r>
              <a:rPr lang="en-US" sz="3600" dirty="0"/>
              <a:t>Biology is basically energy conversion with rules</a:t>
            </a:r>
          </a:p>
        </p:txBody>
      </p:sp>
      <p:sp>
        <p:nvSpPr>
          <p:cNvPr id="3" name="Content Placeholder 2">
            <a:extLst>
              <a:ext uri="{FF2B5EF4-FFF2-40B4-BE49-F238E27FC236}">
                <a16:creationId xmlns:a16="http://schemas.microsoft.com/office/drawing/2014/main" id="{ADEEED28-37B8-DD5F-4D1D-F18D506C471D}"/>
              </a:ext>
            </a:extLst>
          </p:cNvPr>
          <p:cNvSpPr>
            <a:spLocks noGrp="1"/>
          </p:cNvSpPr>
          <p:nvPr>
            <p:ph idx="1"/>
          </p:nvPr>
        </p:nvSpPr>
        <p:spPr/>
        <p:txBody>
          <a:bodyPr>
            <a:normAutofit fontScale="92500" lnSpcReduction="10000"/>
          </a:bodyPr>
          <a:lstStyle/>
          <a:p>
            <a:r>
              <a:rPr lang="en-CA" dirty="0"/>
              <a:t>At every level:</a:t>
            </a:r>
          </a:p>
          <a:p>
            <a:pPr lvl="1"/>
            <a:r>
              <a:rPr lang="en-CA" dirty="0"/>
              <a:t>Photosynthesis converts solar energy into chemical energy</a:t>
            </a:r>
          </a:p>
          <a:p>
            <a:pPr lvl="1"/>
            <a:r>
              <a:rPr lang="en-CA" dirty="0"/>
              <a:t>Metabolism converts chemical energy into work and heat</a:t>
            </a:r>
          </a:p>
          <a:p>
            <a:pPr lvl="1"/>
            <a:r>
              <a:rPr lang="en-CA" dirty="0"/>
              <a:t>Food webs transfer energy from producers → consumers → decomposers</a:t>
            </a:r>
          </a:p>
          <a:p>
            <a:pPr lvl="1"/>
            <a:r>
              <a:rPr lang="en-CA" dirty="0"/>
              <a:t>Ecosystems lose energy at each step as waste heat</a:t>
            </a:r>
          </a:p>
          <a:p>
            <a:r>
              <a:rPr lang="en-CA" dirty="0"/>
              <a:t>Only a small fraction of energy moves “up” each trophic level. That’s why:</a:t>
            </a:r>
          </a:p>
          <a:p>
            <a:pPr lvl="1"/>
            <a:r>
              <a:rPr lang="en-CA" dirty="0"/>
              <a:t>food chains are short</a:t>
            </a:r>
          </a:p>
          <a:p>
            <a:pPr lvl="1"/>
            <a:r>
              <a:rPr lang="en-CA" dirty="0"/>
              <a:t>large predators are rare</a:t>
            </a:r>
          </a:p>
          <a:p>
            <a:pPr lvl="1"/>
            <a:r>
              <a:rPr lang="en-CA" dirty="0"/>
              <a:t>ecosystems have characteristic structures</a:t>
            </a:r>
          </a:p>
          <a:p>
            <a:r>
              <a:rPr lang="en-CA" dirty="0">
                <a:solidFill>
                  <a:srgbClr val="FF0000"/>
                </a:solidFill>
              </a:rPr>
              <a:t>This is the </a:t>
            </a:r>
            <a:r>
              <a:rPr lang="en-CA" b="1" dirty="0">
                <a:solidFill>
                  <a:srgbClr val="FF0000"/>
                </a:solidFill>
              </a:rPr>
              <a:t>second law of thermodynamics</a:t>
            </a:r>
            <a:r>
              <a:rPr lang="en-CA" dirty="0">
                <a:solidFill>
                  <a:srgbClr val="FF0000"/>
                </a:solidFill>
              </a:rPr>
              <a:t> in action: every energy transfer increases entropy</a:t>
            </a:r>
            <a:r>
              <a:rPr lang="en-CA" dirty="0"/>
              <a:t>.</a:t>
            </a:r>
          </a:p>
          <a:p>
            <a:endParaRPr lang="en-US" dirty="0"/>
          </a:p>
        </p:txBody>
      </p:sp>
    </p:spTree>
    <p:extLst>
      <p:ext uri="{BB962C8B-B14F-4D97-AF65-F5344CB8AC3E}">
        <p14:creationId xmlns:p14="http://schemas.microsoft.com/office/powerpoint/2010/main" val="2781004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2DB5-496F-8BD8-9B0B-07E5A0AD2136}"/>
              </a:ext>
            </a:extLst>
          </p:cNvPr>
          <p:cNvSpPr>
            <a:spLocks noGrp="1"/>
          </p:cNvSpPr>
          <p:nvPr>
            <p:ph type="title"/>
          </p:nvPr>
        </p:nvSpPr>
        <p:spPr/>
        <p:txBody>
          <a:bodyPr>
            <a:normAutofit/>
          </a:bodyPr>
          <a:lstStyle/>
          <a:p>
            <a:r>
              <a:rPr lang="en-US" sz="4000" dirty="0"/>
              <a:t>Mercury Pollution</a:t>
            </a:r>
          </a:p>
        </p:txBody>
      </p:sp>
      <p:pic>
        <p:nvPicPr>
          <p:cNvPr id="3" name="Picture 2">
            <a:extLst>
              <a:ext uri="{FF2B5EF4-FFF2-40B4-BE49-F238E27FC236}">
                <a16:creationId xmlns:a16="http://schemas.microsoft.com/office/drawing/2014/main" id="{1BCC32E1-9104-24C0-286B-CCE1F6FD4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33256"/>
            <a:ext cx="7496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60CCC1-A737-2899-44E1-D4BA3D30A0A4}"/>
              </a:ext>
            </a:extLst>
          </p:cNvPr>
          <p:cNvSpPr txBox="1"/>
          <p:nvPr/>
        </p:nvSpPr>
        <p:spPr>
          <a:xfrm>
            <a:off x="838200" y="5854535"/>
            <a:ext cx="1889813" cy="369332"/>
          </a:xfrm>
          <a:prstGeom prst="rect">
            <a:avLst/>
          </a:prstGeom>
          <a:noFill/>
        </p:spPr>
        <p:txBody>
          <a:bodyPr wrap="none" rtlCol="0">
            <a:spAutoFit/>
          </a:bodyPr>
          <a:lstStyle/>
          <a:p>
            <a:r>
              <a:rPr lang="en-US" dirty="0"/>
              <a:t>Bioaccumulation</a:t>
            </a:r>
          </a:p>
        </p:txBody>
      </p:sp>
      <p:sp>
        <p:nvSpPr>
          <p:cNvPr id="5" name="TextBox 4">
            <a:extLst>
              <a:ext uri="{FF2B5EF4-FFF2-40B4-BE49-F238E27FC236}">
                <a16:creationId xmlns:a16="http://schemas.microsoft.com/office/drawing/2014/main" id="{10B7A51D-9B7E-48B3-32EC-9B4D73C9D182}"/>
              </a:ext>
            </a:extLst>
          </p:cNvPr>
          <p:cNvSpPr txBox="1"/>
          <p:nvPr/>
        </p:nvSpPr>
        <p:spPr>
          <a:xfrm>
            <a:off x="2517569" y="3277590"/>
            <a:ext cx="1867627" cy="369332"/>
          </a:xfrm>
          <a:prstGeom prst="rect">
            <a:avLst/>
          </a:prstGeom>
          <a:noFill/>
        </p:spPr>
        <p:txBody>
          <a:bodyPr wrap="none" rtlCol="0">
            <a:spAutoFit/>
          </a:bodyPr>
          <a:lstStyle/>
          <a:p>
            <a:r>
              <a:rPr lang="en-US" dirty="0"/>
              <a:t>Biomagnification</a:t>
            </a:r>
          </a:p>
        </p:txBody>
      </p:sp>
      <p:cxnSp>
        <p:nvCxnSpPr>
          <p:cNvPr id="7" name="Straight Connector 6">
            <a:extLst>
              <a:ext uri="{FF2B5EF4-FFF2-40B4-BE49-F238E27FC236}">
                <a16:creationId xmlns:a16="http://schemas.microsoft.com/office/drawing/2014/main" id="{E6AD371F-77B2-8646-32A9-8A09C8B90292}"/>
              </a:ext>
            </a:extLst>
          </p:cNvPr>
          <p:cNvCxnSpPr>
            <a:stCxn id="4" idx="0"/>
          </p:cNvCxnSpPr>
          <p:nvPr/>
        </p:nvCxnSpPr>
        <p:spPr>
          <a:xfrm flipV="1">
            <a:off x="1783107" y="3740727"/>
            <a:ext cx="1518233" cy="2113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9A065ED-9D71-53C8-1DB4-0718307D3578}"/>
              </a:ext>
            </a:extLst>
          </p:cNvPr>
          <p:cNvCxnSpPr/>
          <p:nvPr/>
        </p:nvCxnSpPr>
        <p:spPr>
          <a:xfrm flipV="1">
            <a:off x="3574473" y="1140031"/>
            <a:ext cx="1520041" cy="21375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5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large dam with water flowing through it&#10;&#10;AI-generated content may be incorrect.">
            <a:extLst>
              <a:ext uri="{FF2B5EF4-FFF2-40B4-BE49-F238E27FC236}">
                <a16:creationId xmlns:a16="http://schemas.microsoft.com/office/drawing/2014/main" id="{73B28BC8-989B-804C-8710-E7E20A6E9180}"/>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2500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2856928-A444-9FFC-7D40-E17C8B20436C}"/>
              </a:ext>
            </a:extLst>
          </p:cNvPr>
          <p:cNvSpPr>
            <a:spLocks noGrp="1"/>
          </p:cNvSpPr>
          <p:nvPr>
            <p:ph type="title"/>
          </p:nvPr>
        </p:nvSpPr>
        <p:spPr>
          <a:xfrm>
            <a:off x="838200" y="365125"/>
            <a:ext cx="10515600" cy="1325563"/>
          </a:xfrm>
        </p:spPr>
        <p:txBody>
          <a:bodyPr>
            <a:normAutofit/>
          </a:bodyPr>
          <a:lstStyle/>
          <a:p>
            <a:r>
              <a:rPr lang="en-US">
                <a:solidFill>
                  <a:srgbClr val="FFFFFF"/>
                </a:solidFill>
              </a:rPr>
              <a:t>Natural Resource Management</a:t>
            </a:r>
          </a:p>
        </p:txBody>
      </p:sp>
      <p:sp>
        <p:nvSpPr>
          <p:cNvPr id="3" name="Content Placeholder 2">
            <a:extLst>
              <a:ext uri="{FF2B5EF4-FFF2-40B4-BE49-F238E27FC236}">
                <a16:creationId xmlns:a16="http://schemas.microsoft.com/office/drawing/2014/main" id="{E2A86A4B-22F1-12A8-0DD4-A5DAC7F91E76}"/>
              </a:ext>
            </a:extLst>
          </p:cNvPr>
          <p:cNvSpPr>
            <a:spLocks noGrp="1"/>
          </p:cNvSpPr>
          <p:nvPr>
            <p:ph idx="1"/>
          </p:nvPr>
        </p:nvSpPr>
        <p:spPr>
          <a:xfrm>
            <a:off x="838200" y="1825625"/>
            <a:ext cx="10515600" cy="4351338"/>
          </a:xfrm>
        </p:spPr>
        <p:txBody>
          <a:bodyPr>
            <a:normAutofit/>
          </a:bodyPr>
          <a:lstStyle/>
          <a:p>
            <a:r>
              <a:rPr lang="en-US" sz="2400" dirty="0">
                <a:solidFill>
                  <a:srgbClr val="FFFFFF"/>
                </a:solidFill>
              </a:rPr>
              <a:t>What</a:t>
            </a:r>
          </a:p>
          <a:p>
            <a:pPr lvl="1"/>
            <a:r>
              <a:rPr lang="en-CA" dirty="0">
                <a:solidFill>
                  <a:srgbClr val="FFFFFF"/>
                </a:solidFill>
              </a:rPr>
              <a:t>A socio-ecological system is an integrated system of ecosystems and human societies that are dynamically linked through reciprocal feedbacks, co-evolution, and shared vulnerability to change</a:t>
            </a:r>
          </a:p>
          <a:p>
            <a:pPr lvl="1"/>
            <a:r>
              <a:rPr lang="en-CA" dirty="0">
                <a:solidFill>
                  <a:srgbClr val="FFFFFF"/>
                </a:solidFill>
              </a:rPr>
              <a:t>NRM endeavors to manage our interactions with the natural world</a:t>
            </a:r>
            <a:endParaRPr lang="en-US" dirty="0">
              <a:solidFill>
                <a:srgbClr val="FFFFFF"/>
              </a:solidFill>
            </a:endParaRPr>
          </a:p>
          <a:p>
            <a:r>
              <a:rPr lang="en-US" sz="2400" dirty="0">
                <a:solidFill>
                  <a:srgbClr val="FFFFFF"/>
                </a:solidFill>
              </a:rPr>
              <a:t>Why</a:t>
            </a:r>
          </a:p>
          <a:p>
            <a:pPr lvl="1"/>
            <a:r>
              <a:rPr lang="en-US" dirty="0">
                <a:solidFill>
                  <a:srgbClr val="FFFFFF"/>
                </a:solidFill>
              </a:rPr>
              <a:t>Degradation</a:t>
            </a:r>
          </a:p>
          <a:p>
            <a:pPr lvl="1"/>
            <a:r>
              <a:rPr lang="en-US" dirty="0">
                <a:solidFill>
                  <a:srgbClr val="FFFFFF"/>
                </a:solidFill>
              </a:rPr>
              <a:t>Pollution</a:t>
            </a:r>
          </a:p>
          <a:p>
            <a:pPr lvl="1"/>
            <a:r>
              <a:rPr lang="en-US" dirty="0">
                <a:solidFill>
                  <a:srgbClr val="FFFFFF"/>
                </a:solidFill>
              </a:rPr>
              <a:t>disruption</a:t>
            </a:r>
          </a:p>
          <a:p>
            <a:r>
              <a:rPr lang="en-US" sz="2400" dirty="0">
                <a:solidFill>
                  <a:srgbClr val="FFFFFF"/>
                </a:solidFill>
              </a:rPr>
              <a:t>How</a:t>
            </a:r>
          </a:p>
          <a:p>
            <a:pPr lvl="1"/>
            <a:r>
              <a:rPr lang="en-US" dirty="0">
                <a:solidFill>
                  <a:srgbClr val="FFFFFF"/>
                </a:solidFill>
              </a:rPr>
              <a:t>Ecosystems approach</a:t>
            </a:r>
          </a:p>
        </p:txBody>
      </p:sp>
    </p:spTree>
    <p:extLst>
      <p:ext uri="{BB962C8B-B14F-4D97-AF65-F5344CB8AC3E}">
        <p14:creationId xmlns:p14="http://schemas.microsoft.com/office/powerpoint/2010/main" val="105800208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a:extLst>
              <a:ext uri="{FF2B5EF4-FFF2-40B4-BE49-F238E27FC236}">
                <a16:creationId xmlns:a16="http://schemas.microsoft.com/office/drawing/2014/main" id="{A6C5FB3B-5F04-6E70-ED1E-9DED5FA5A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014" r="1" b="1"/>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10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4C2C-7929-42FA-C12E-574270FA38BF}"/>
              </a:ext>
            </a:extLst>
          </p:cNvPr>
          <p:cNvSpPr>
            <a:spLocks noGrp="1"/>
          </p:cNvSpPr>
          <p:nvPr>
            <p:ph type="title"/>
          </p:nvPr>
        </p:nvSpPr>
        <p:spPr/>
        <p:txBody>
          <a:bodyPr/>
          <a:lstStyle/>
          <a:p>
            <a:r>
              <a:rPr lang="en-US" dirty="0"/>
              <a:t>Natural Resource Management as Managing Energy Pathways</a:t>
            </a:r>
          </a:p>
        </p:txBody>
      </p:sp>
      <p:sp>
        <p:nvSpPr>
          <p:cNvPr id="3" name="Content Placeholder 2">
            <a:extLst>
              <a:ext uri="{FF2B5EF4-FFF2-40B4-BE49-F238E27FC236}">
                <a16:creationId xmlns:a16="http://schemas.microsoft.com/office/drawing/2014/main" id="{A911F622-CBF6-F922-B890-47A80437E3F5}"/>
              </a:ext>
            </a:extLst>
          </p:cNvPr>
          <p:cNvSpPr>
            <a:spLocks noGrp="1"/>
          </p:cNvSpPr>
          <p:nvPr>
            <p:ph idx="1"/>
          </p:nvPr>
        </p:nvSpPr>
        <p:spPr/>
        <p:txBody>
          <a:bodyPr>
            <a:normAutofit/>
          </a:bodyPr>
          <a:lstStyle/>
          <a:p>
            <a:r>
              <a:rPr lang="en-CA" dirty="0"/>
              <a:t>The Biosphere is not static ‘things’ -- trees, animals, people, ecosystems --  it is a dynamic flow.</a:t>
            </a:r>
          </a:p>
          <a:p>
            <a:r>
              <a:rPr lang="en-CA" dirty="0"/>
              <a:t>Every living system—from a bacterium to a rainforest to a city—exists only because energy flows through it.</a:t>
            </a:r>
          </a:p>
          <a:p>
            <a:r>
              <a:rPr lang="en-CA" dirty="0"/>
              <a:t>The moment that flow stops, life stops.</a:t>
            </a:r>
          </a:p>
          <a:p>
            <a:r>
              <a:rPr lang="en-CA" dirty="0"/>
              <a:t>Natural resource management, then, is not just about managing stuff. </a:t>
            </a:r>
            <a:r>
              <a:rPr lang="en-CA" dirty="0">
                <a:solidFill>
                  <a:srgbClr val="FF0000"/>
                </a:solidFill>
              </a:rPr>
              <a:t>It’s about managing </a:t>
            </a:r>
            <a:r>
              <a:rPr lang="en-CA" b="1" dirty="0">
                <a:solidFill>
                  <a:srgbClr val="FF0000"/>
                </a:solidFill>
              </a:rPr>
              <a:t>energy pathways</a:t>
            </a:r>
            <a:r>
              <a:rPr lang="en-CA" dirty="0">
                <a:solidFill>
                  <a:srgbClr val="FF0000"/>
                </a:solidFill>
              </a:rPr>
              <a:t>, </a:t>
            </a:r>
            <a:r>
              <a:rPr lang="en-CA" b="1" dirty="0">
                <a:solidFill>
                  <a:srgbClr val="FF0000"/>
                </a:solidFill>
              </a:rPr>
              <a:t>limits</a:t>
            </a:r>
            <a:r>
              <a:rPr lang="en-CA" dirty="0">
                <a:solidFill>
                  <a:srgbClr val="FF0000"/>
                </a:solidFill>
              </a:rPr>
              <a:t>, and </a:t>
            </a:r>
            <a:r>
              <a:rPr lang="en-CA" b="1" dirty="0">
                <a:solidFill>
                  <a:srgbClr val="FF0000"/>
                </a:solidFill>
              </a:rPr>
              <a:t>losses</a:t>
            </a:r>
            <a:r>
              <a:rPr lang="en-CA" dirty="0">
                <a:solidFill>
                  <a:srgbClr val="FF0000"/>
                </a:solidFill>
              </a:rPr>
              <a:t> in a finite system</a:t>
            </a:r>
          </a:p>
          <a:p>
            <a:endParaRPr lang="en-US" dirty="0"/>
          </a:p>
        </p:txBody>
      </p:sp>
    </p:spTree>
    <p:extLst>
      <p:ext uri="{BB962C8B-B14F-4D97-AF65-F5344CB8AC3E}">
        <p14:creationId xmlns:p14="http://schemas.microsoft.com/office/powerpoint/2010/main" val="344049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DEE8-27F7-08FD-055E-F79FABE016C6}"/>
              </a:ext>
            </a:extLst>
          </p:cNvPr>
          <p:cNvSpPr>
            <a:spLocks noGrp="1"/>
          </p:cNvSpPr>
          <p:nvPr>
            <p:ph type="title"/>
          </p:nvPr>
        </p:nvSpPr>
        <p:spPr/>
        <p:txBody>
          <a:bodyPr/>
          <a:lstStyle/>
          <a:p>
            <a:r>
              <a:rPr lang="en-US" dirty="0"/>
              <a:t>Life as an energy flow</a:t>
            </a:r>
          </a:p>
        </p:txBody>
      </p:sp>
      <p:sp>
        <p:nvSpPr>
          <p:cNvPr id="3" name="Content Placeholder 2">
            <a:extLst>
              <a:ext uri="{FF2B5EF4-FFF2-40B4-BE49-F238E27FC236}">
                <a16:creationId xmlns:a16="http://schemas.microsoft.com/office/drawing/2014/main" id="{D8B660D3-061E-6F0A-13D1-C6BD9ECC365F}"/>
              </a:ext>
            </a:extLst>
          </p:cNvPr>
          <p:cNvSpPr>
            <a:spLocks noGrp="1"/>
          </p:cNvSpPr>
          <p:nvPr>
            <p:ph idx="1"/>
          </p:nvPr>
        </p:nvSpPr>
        <p:spPr/>
        <p:txBody>
          <a:bodyPr/>
          <a:lstStyle/>
          <a:p>
            <a:pPr marL="0" indent="0">
              <a:buNone/>
            </a:pPr>
            <a:r>
              <a:rPr lang="en-US" dirty="0"/>
              <a:t>Life on Earth is organized around capturing, transforming and dissipating energy</a:t>
            </a:r>
          </a:p>
          <a:p>
            <a:endParaRPr lang="en-US" dirty="0"/>
          </a:p>
        </p:txBody>
      </p:sp>
      <p:pic>
        <p:nvPicPr>
          <p:cNvPr id="4" name="Picture 3">
            <a:extLst>
              <a:ext uri="{FF2B5EF4-FFF2-40B4-BE49-F238E27FC236}">
                <a16:creationId xmlns:a16="http://schemas.microsoft.com/office/drawing/2014/main" id="{31935254-B68D-D422-A713-FF52E2112BAE}"/>
              </a:ext>
            </a:extLst>
          </p:cNvPr>
          <p:cNvPicPr>
            <a:picLocks noChangeAspect="1"/>
          </p:cNvPicPr>
          <p:nvPr/>
        </p:nvPicPr>
        <p:blipFill>
          <a:blip r:embed="rId2"/>
          <a:stretch>
            <a:fillRect/>
          </a:stretch>
        </p:blipFill>
        <p:spPr>
          <a:xfrm>
            <a:off x="2335968" y="2738953"/>
            <a:ext cx="7772400" cy="3924175"/>
          </a:xfrm>
          <a:prstGeom prst="rect">
            <a:avLst/>
          </a:prstGeom>
        </p:spPr>
      </p:pic>
    </p:spTree>
    <p:extLst>
      <p:ext uri="{BB962C8B-B14F-4D97-AF65-F5344CB8AC3E}">
        <p14:creationId xmlns:p14="http://schemas.microsoft.com/office/powerpoint/2010/main" val="174932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A620FB-CAC9-9C6E-5C7F-924878FFD188}"/>
              </a:ext>
            </a:extLst>
          </p:cNvPr>
          <p:cNvPicPr>
            <a:picLocks noChangeAspect="1"/>
          </p:cNvPicPr>
          <p:nvPr/>
        </p:nvPicPr>
        <p:blipFill>
          <a:blip r:embed="rId2"/>
          <a:stretch>
            <a:fillRect/>
          </a:stretch>
        </p:blipFill>
        <p:spPr>
          <a:xfrm>
            <a:off x="2510948" y="348341"/>
            <a:ext cx="7594542" cy="5439811"/>
          </a:xfrm>
          <a:prstGeom prst="rect">
            <a:avLst/>
          </a:prstGeom>
        </p:spPr>
      </p:pic>
      <p:sp>
        <p:nvSpPr>
          <p:cNvPr id="5" name="TextBox 4">
            <a:extLst>
              <a:ext uri="{FF2B5EF4-FFF2-40B4-BE49-F238E27FC236}">
                <a16:creationId xmlns:a16="http://schemas.microsoft.com/office/drawing/2014/main" id="{C745E0AB-08AE-F8C7-FCB5-719CB7865ADB}"/>
              </a:ext>
            </a:extLst>
          </p:cNvPr>
          <p:cNvSpPr txBox="1"/>
          <p:nvPr/>
        </p:nvSpPr>
        <p:spPr>
          <a:xfrm>
            <a:off x="10276113" y="242532"/>
            <a:ext cx="1630639" cy="1477328"/>
          </a:xfrm>
          <a:prstGeom prst="rect">
            <a:avLst/>
          </a:prstGeom>
          <a:noFill/>
        </p:spPr>
        <p:txBody>
          <a:bodyPr wrap="none" rtlCol="0">
            <a:spAutoFit/>
          </a:bodyPr>
          <a:lstStyle/>
          <a:p>
            <a:r>
              <a:rPr lang="en-US" dirty="0"/>
              <a:t>Troposphere</a:t>
            </a:r>
          </a:p>
          <a:p>
            <a:r>
              <a:rPr lang="en-US" dirty="0"/>
              <a:t>Stratosphere</a:t>
            </a:r>
          </a:p>
          <a:p>
            <a:r>
              <a:rPr lang="en-US" dirty="0"/>
              <a:t>Mesosphere</a:t>
            </a:r>
          </a:p>
          <a:p>
            <a:r>
              <a:rPr lang="en-US" dirty="0"/>
              <a:t>Thermosphere</a:t>
            </a:r>
          </a:p>
          <a:p>
            <a:endParaRPr lang="en-US" dirty="0"/>
          </a:p>
        </p:txBody>
      </p:sp>
      <p:sp>
        <p:nvSpPr>
          <p:cNvPr id="6" name="TextBox 5">
            <a:extLst>
              <a:ext uri="{FF2B5EF4-FFF2-40B4-BE49-F238E27FC236}">
                <a16:creationId xmlns:a16="http://schemas.microsoft.com/office/drawing/2014/main" id="{74398CEB-5675-31BD-61F4-080E6FB8A297}"/>
              </a:ext>
            </a:extLst>
          </p:cNvPr>
          <p:cNvSpPr txBox="1"/>
          <p:nvPr/>
        </p:nvSpPr>
        <p:spPr>
          <a:xfrm>
            <a:off x="10276113" y="4049486"/>
            <a:ext cx="1413079" cy="923330"/>
          </a:xfrm>
          <a:prstGeom prst="rect">
            <a:avLst/>
          </a:prstGeom>
          <a:noFill/>
        </p:spPr>
        <p:txBody>
          <a:bodyPr wrap="none" rtlCol="0">
            <a:spAutoFit/>
          </a:bodyPr>
          <a:lstStyle/>
          <a:p>
            <a:r>
              <a:rPr lang="en-US" dirty="0"/>
              <a:t>Cryosphere </a:t>
            </a:r>
          </a:p>
          <a:p>
            <a:r>
              <a:rPr lang="en-US" dirty="0"/>
              <a:t>(Water in a </a:t>
            </a:r>
          </a:p>
          <a:p>
            <a:r>
              <a:rPr lang="en-US" dirty="0"/>
              <a:t>frozen state)</a:t>
            </a:r>
          </a:p>
        </p:txBody>
      </p:sp>
      <p:sp>
        <p:nvSpPr>
          <p:cNvPr id="7" name="TextBox 6">
            <a:extLst>
              <a:ext uri="{FF2B5EF4-FFF2-40B4-BE49-F238E27FC236}">
                <a16:creationId xmlns:a16="http://schemas.microsoft.com/office/drawing/2014/main" id="{61E5E40F-A042-06BE-A522-DF7D40648640}"/>
              </a:ext>
            </a:extLst>
          </p:cNvPr>
          <p:cNvSpPr txBox="1"/>
          <p:nvPr/>
        </p:nvSpPr>
        <p:spPr>
          <a:xfrm>
            <a:off x="377371" y="4688114"/>
            <a:ext cx="1897251" cy="1200329"/>
          </a:xfrm>
          <a:prstGeom prst="rect">
            <a:avLst/>
          </a:prstGeom>
          <a:noFill/>
        </p:spPr>
        <p:txBody>
          <a:bodyPr wrap="none" rtlCol="0">
            <a:spAutoFit/>
          </a:bodyPr>
          <a:lstStyle/>
          <a:p>
            <a:r>
              <a:rPr lang="en-US" dirty="0"/>
              <a:t>Rocks, minerals,</a:t>
            </a:r>
          </a:p>
          <a:p>
            <a:r>
              <a:rPr lang="en-US" dirty="0"/>
              <a:t>soils that provide</a:t>
            </a:r>
          </a:p>
          <a:p>
            <a:r>
              <a:rPr lang="en-US" dirty="0"/>
              <a:t>the nutrients</a:t>
            </a:r>
          </a:p>
          <a:p>
            <a:r>
              <a:rPr lang="en-US" dirty="0"/>
              <a:t>necessary for life</a:t>
            </a:r>
          </a:p>
        </p:txBody>
      </p:sp>
      <p:sp>
        <p:nvSpPr>
          <p:cNvPr id="8" name="TextBox 7">
            <a:extLst>
              <a:ext uri="{FF2B5EF4-FFF2-40B4-BE49-F238E27FC236}">
                <a16:creationId xmlns:a16="http://schemas.microsoft.com/office/drawing/2014/main" id="{18D8DA86-8765-D92E-1675-62D5A98BF539}"/>
              </a:ext>
            </a:extLst>
          </p:cNvPr>
          <p:cNvSpPr txBox="1"/>
          <p:nvPr/>
        </p:nvSpPr>
        <p:spPr>
          <a:xfrm>
            <a:off x="261257" y="609600"/>
            <a:ext cx="3635611" cy="1477328"/>
          </a:xfrm>
          <a:prstGeom prst="rect">
            <a:avLst/>
          </a:prstGeom>
          <a:noFill/>
        </p:spPr>
        <p:txBody>
          <a:bodyPr wrap="none" rtlCol="0">
            <a:spAutoFit/>
          </a:bodyPr>
          <a:lstStyle/>
          <a:p>
            <a:r>
              <a:rPr lang="en-US" dirty="0"/>
              <a:t>Biosphere (sometimes called the</a:t>
            </a:r>
          </a:p>
          <a:p>
            <a:r>
              <a:rPr lang="en-US" dirty="0"/>
              <a:t>Ecosphere) represents the zone of</a:t>
            </a:r>
          </a:p>
          <a:p>
            <a:r>
              <a:rPr lang="en-US" dirty="0"/>
              <a:t>life, including interactions with the</a:t>
            </a:r>
          </a:p>
          <a:p>
            <a:r>
              <a:rPr lang="en-US" dirty="0"/>
              <a:t>atmosphere, hydrosphere, and</a:t>
            </a:r>
          </a:p>
          <a:p>
            <a:r>
              <a:rPr lang="en-US" dirty="0"/>
              <a:t>lithosphere.</a:t>
            </a:r>
          </a:p>
        </p:txBody>
      </p:sp>
      <p:sp>
        <p:nvSpPr>
          <p:cNvPr id="9" name="Oval 8">
            <a:extLst>
              <a:ext uri="{FF2B5EF4-FFF2-40B4-BE49-F238E27FC236}">
                <a16:creationId xmlns:a16="http://schemas.microsoft.com/office/drawing/2014/main" id="{81FC3608-819B-1A7C-9EF6-F95765721C35}"/>
              </a:ext>
            </a:extLst>
          </p:cNvPr>
          <p:cNvSpPr/>
          <p:nvPr/>
        </p:nvSpPr>
        <p:spPr>
          <a:xfrm>
            <a:off x="6353299" y="2992581"/>
            <a:ext cx="700644" cy="5700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018569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96473-3D40-70C8-032C-91A9518A8E80}"/>
              </a:ext>
            </a:extLst>
          </p:cNvPr>
          <p:cNvPicPr>
            <a:picLocks noChangeAspect="1"/>
          </p:cNvPicPr>
          <p:nvPr/>
        </p:nvPicPr>
        <p:blipFill>
          <a:blip r:embed="rId2"/>
          <a:stretch>
            <a:fillRect/>
          </a:stretch>
        </p:blipFill>
        <p:spPr>
          <a:xfrm>
            <a:off x="4423229" y="254000"/>
            <a:ext cx="7467600" cy="6350000"/>
          </a:xfrm>
          <a:prstGeom prst="rect">
            <a:avLst/>
          </a:prstGeom>
        </p:spPr>
      </p:pic>
      <p:sp>
        <p:nvSpPr>
          <p:cNvPr id="4" name="Title 3">
            <a:extLst>
              <a:ext uri="{FF2B5EF4-FFF2-40B4-BE49-F238E27FC236}">
                <a16:creationId xmlns:a16="http://schemas.microsoft.com/office/drawing/2014/main" id="{68A9A872-22AC-5116-0F06-1C857E1CC6CE}"/>
              </a:ext>
            </a:extLst>
          </p:cNvPr>
          <p:cNvSpPr>
            <a:spLocks noGrp="1"/>
          </p:cNvSpPr>
          <p:nvPr>
            <p:ph type="title"/>
          </p:nvPr>
        </p:nvSpPr>
        <p:spPr/>
        <p:txBody>
          <a:bodyPr/>
          <a:lstStyle/>
          <a:p>
            <a:r>
              <a:rPr lang="en-US" dirty="0"/>
              <a:t>Tipping Points</a:t>
            </a:r>
          </a:p>
        </p:txBody>
      </p:sp>
      <p:sp>
        <p:nvSpPr>
          <p:cNvPr id="5" name="Content Placeholder 4">
            <a:extLst>
              <a:ext uri="{FF2B5EF4-FFF2-40B4-BE49-F238E27FC236}">
                <a16:creationId xmlns:a16="http://schemas.microsoft.com/office/drawing/2014/main" id="{EB585004-52C7-6CFF-7A97-4B09F6BC61A7}"/>
              </a:ext>
            </a:extLst>
          </p:cNvPr>
          <p:cNvSpPr>
            <a:spLocks noGrp="1"/>
          </p:cNvSpPr>
          <p:nvPr>
            <p:ph idx="1"/>
          </p:nvPr>
        </p:nvSpPr>
        <p:spPr>
          <a:xfrm>
            <a:off x="838200" y="1825625"/>
            <a:ext cx="3828803" cy="4351338"/>
          </a:xfrm>
        </p:spPr>
        <p:txBody>
          <a:bodyPr/>
          <a:lstStyle/>
          <a:p>
            <a:pPr marL="0" indent="0">
              <a:buNone/>
            </a:pPr>
            <a:r>
              <a:rPr lang="en-CA" dirty="0"/>
              <a:t>Life on Earth is a temporary island of order sustained by continuous energy flow—and natural resource management is about deciding how those flows are shaped, shared, and constrained</a:t>
            </a:r>
            <a:endParaRPr lang="en-US" dirty="0"/>
          </a:p>
          <a:p>
            <a:endParaRPr lang="en-US" dirty="0"/>
          </a:p>
        </p:txBody>
      </p:sp>
    </p:spTree>
    <p:extLst>
      <p:ext uri="{BB962C8B-B14F-4D97-AF65-F5344CB8AC3E}">
        <p14:creationId xmlns:p14="http://schemas.microsoft.com/office/powerpoint/2010/main" val="267096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etart boundaries 2025 update">
            <a:extLst>
              <a:ext uri="{FF2B5EF4-FFF2-40B4-BE49-F238E27FC236}">
                <a16:creationId xmlns:a16="http://schemas.microsoft.com/office/drawing/2014/main" id="{531593E8-A53F-4D8B-8A61-ED8B6BE18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0"/>
            <a:ext cx="725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0E7A2E-B32F-6A91-82E6-AD1AB9A31A30}"/>
              </a:ext>
            </a:extLst>
          </p:cNvPr>
          <p:cNvSpPr txBox="1"/>
          <p:nvPr/>
        </p:nvSpPr>
        <p:spPr>
          <a:xfrm>
            <a:off x="308758" y="5997039"/>
            <a:ext cx="3028208" cy="646331"/>
          </a:xfrm>
          <a:prstGeom prst="rect">
            <a:avLst/>
          </a:prstGeom>
          <a:noFill/>
        </p:spPr>
        <p:txBody>
          <a:bodyPr wrap="square" rtlCol="0">
            <a:spAutoFit/>
          </a:bodyPr>
          <a:lstStyle/>
          <a:p>
            <a:r>
              <a:rPr lang="en-US" dirty="0">
                <a:hlinkClick r:id="rId4"/>
              </a:rPr>
              <a:t>https://www.planetaryhealthcheck.org/#reports-section</a:t>
            </a:r>
            <a:r>
              <a:rPr lang="en-US" dirty="0"/>
              <a:t> </a:t>
            </a:r>
          </a:p>
        </p:txBody>
      </p:sp>
    </p:spTree>
    <p:extLst>
      <p:ext uri="{BB962C8B-B14F-4D97-AF65-F5344CB8AC3E}">
        <p14:creationId xmlns:p14="http://schemas.microsoft.com/office/powerpoint/2010/main" val="10550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26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B60330-3F80-CE70-A57A-C53061EDC0EA}"/>
              </a:ext>
            </a:extLst>
          </p:cNvPr>
          <p:cNvPicPr>
            <a:picLocks noChangeAspect="1"/>
          </p:cNvPicPr>
          <p:nvPr/>
        </p:nvPicPr>
        <p:blipFill>
          <a:blip r:embed="rId2"/>
          <a:stretch>
            <a:fillRect/>
          </a:stretch>
        </p:blipFill>
        <p:spPr>
          <a:xfrm>
            <a:off x="3171555" y="643467"/>
            <a:ext cx="5848890" cy="5571066"/>
          </a:xfrm>
          <a:prstGeom prst="rect">
            <a:avLst/>
          </a:prstGeom>
        </p:spPr>
      </p:pic>
    </p:spTree>
    <p:extLst>
      <p:ext uri="{BB962C8B-B14F-4D97-AF65-F5344CB8AC3E}">
        <p14:creationId xmlns:p14="http://schemas.microsoft.com/office/powerpoint/2010/main" val="89531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5DE2-FBAA-774A-6C3F-AB2CC9CE05D0}"/>
              </a:ext>
            </a:extLst>
          </p:cNvPr>
          <p:cNvSpPr>
            <a:spLocks noGrp="1"/>
          </p:cNvSpPr>
          <p:nvPr>
            <p:ph type="title"/>
          </p:nvPr>
        </p:nvSpPr>
        <p:spPr/>
        <p:txBody>
          <a:bodyPr/>
          <a:lstStyle/>
          <a:p>
            <a:r>
              <a:rPr lang="en-US" dirty="0"/>
              <a:t>From the Holocene to the Anthropocene?</a:t>
            </a:r>
          </a:p>
        </p:txBody>
      </p:sp>
      <p:sp>
        <p:nvSpPr>
          <p:cNvPr id="3" name="Content Placeholder 2">
            <a:extLst>
              <a:ext uri="{FF2B5EF4-FFF2-40B4-BE49-F238E27FC236}">
                <a16:creationId xmlns:a16="http://schemas.microsoft.com/office/drawing/2014/main" id="{CA22DFF3-56F2-2D0F-B940-C458E1307811}"/>
              </a:ext>
            </a:extLst>
          </p:cNvPr>
          <p:cNvSpPr>
            <a:spLocks noGrp="1"/>
          </p:cNvSpPr>
          <p:nvPr>
            <p:ph idx="1"/>
          </p:nvPr>
        </p:nvSpPr>
        <p:spPr/>
        <p:txBody>
          <a:bodyPr>
            <a:normAutofit fontScale="77500" lnSpcReduction="20000"/>
          </a:bodyPr>
          <a:lstStyle/>
          <a:p>
            <a:pPr marL="0" indent="0">
              <a:buNone/>
            </a:pPr>
            <a:r>
              <a:rPr lang="en-CA" b="1" dirty="0">
                <a:solidFill>
                  <a:srgbClr val="FF0000"/>
                </a:solidFill>
              </a:rPr>
              <a:t>The Anthropocene is not just about humans changing the Earth—it’s about humans rerouting planetary energy flows.</a:t>
            </a:r>
          </a:p>
          <a:p>
            <a:pPr marL="0" indent="0">
              <a:buNone/>
            </a:pPr>
            <a:r>
              <a:rPr lang="en-CA" b="1" dirty="0"/>
              <a:t>Holocene (≈ last 11,700 years):</a:t>
            </a:r>
            <a:endParaRPr lang="en-CA" dirty="0"/>
          </a:p>
          <a:p>
            <a:pPr lvl="1"/>
            <a:r>
              <a:rPr lang="en-CA" dirty="0"/>
              <a:t>Energy flows dominated by:</a:t>
            </a:r>
          </a:p>
          <a:p>
            <a:pPr lvl="2"/>
            <a:r>
              <a:rPr lang="en-CA" dirty="0"/>
              <a:t>solar energy</a:t>
            </a:r>
          </a:p>
          <a:p>
            <a:pPr lvl="2"/>
            <a:r>
              <a:rPr lang="en-CA" dirty="0"/>
              <a:t>photosynthesis</a:t>
            </a:r>
          </a:p>
          <a:p>
            <a:pPr lvl="2"/>
            <a:r>
              <a:rPr lang="en-CA" dirty="0"/>
              <a:t>slow biological and geochemical cycles</a:t>
            </a:r>
          </a:p>
          <a:p>
            <a:pPr marL="0" indent="0">
              <a:buNone/>
            </a:pPr>
            <a:r>
              <a:rPr lang="en-CA" dirty="0">
                <a:solidFill>
                  <a:srgbClr val="FF0000"/>
                </a:solidFill>
              </a:rPr>
              <a:t>Human societies mostly lived </a:t>
            </a:r>
            <a:r>
              <a:rPr lang="en-CA" b="1" dirty="0">
                <a:solidFill>
                  <a:srgbClr val="FF0000"/>
                </a:solidFill>
              </a:rPr>
              <a:t>within existing energy flows</a:t>
            </a:r>
            <a:endParaRPr lang="en-CA" dirty="0">
              <a:solidFill>
                <a:srgbClr val="FF0000"/>
              </a:solidFill>
            </a:endParaRPr>
          </a:p>
          <a:p>
            <a:pPr marL="0" indent="0">
              <a:buNone/>
            </a:pPr>
            <a:r>
              <a:rPr lang="en-CA" b="1" dirty="0"/>
              <a:t>Anthropocene (≈ mid-20th century onward):</a:t>
            </a:r>
            <a:endParaRPr lang="en-CA" dirty="0"/>
          </a:p>
          <a:p>
            <a:pPr lvl="1"/>
            <a:r>
              <a:rPr lang="en-CA" dirty="0"/>
              <a:t>Humans unlock </a:t>
            </a:r>
            <a:r>
              <a:rPr lang="en-CA" b="1" dirty="0"/>
              <a:t>stored ancient energy</a:t>
            </a:r>
            <a:r>
              <a:rPr lang="en-CA" dirty="0"/>
              <a:t> (fossil fuels)</a:t>
            </a:r>
          </a:p>
          <a:p>
            <a:pPr lvl="2"/>
            <a:r>
              <a:rPr lang="en-CA" dirty="0"/>
              <a:t>Energy flow through society increases </a:t>
            </a:r>
            <a:r>
              <a:rPr lang="en-CA" b="1" dirty="0"/>
              <a:t>orders of magnitude</a:t>
            </a:r>
            <a:endParaRPr lang="en-CA" dirty="0"/>
          </a:p>
          <a:p>
            <a:pPr marL="0" indent="0">
              <a:buNone/>
            </a:pPr>
            <a:r>
              <a:rPr lang="en-CA" dirty="0">
                <a:solidFill>
                  <a:srgbClr val="FF0000"/>
                </a:solidFill>
              </a:rPr>
              <a:t>We overwhelm natural sinks:</a:t>
            </a:r>
          </a:p>
          <a:p>
            <a:pPr lvl="1"/>
            <a:r>
              <a:rPr lang="en-CA" dirty="0">
                <a:solidFill>
                  <a:srgbClr val="FF0000"/>
                </a:solidFill>
              </a:rPr>
              <a:t>atmosphere (climate change)</a:t>
            </a:r>
          </a:p>
          <a:p>
            <a:pPr lvl="1"/>
            <a:r>
              <a:rPr lang="en-CA" dirty="0">
                <a:solidFill>
                  <a:srgbClr val="FF0000"/>
                </a:solidFill>
              </a:rPr>
              <a:t>oceans (acidification)</a:t>
            </a:r>
          </a:p>
          <a:p>
            <a:pPr lvl="1"/>
            <a:r>
              <a:rPr lang="en-CA" dirty="0">
                <a:solidFill>
                  <a:srgbClr val="FF0000"/>
                </a:solidFill>
              </a:rPr>
              <a:t>ecosystems (biodiversity loss)</a:t>
            </a:r>
          </a:p>
          <a:p>
            <a:endParaRPr lang="en-US" dirty="0"/>
          </a:p>
        </p:txBody>
      </p:sp>
    </p:spTree>
    <p:extLst>
      <p:ext uri="{BB962C8B-B14F-4D97-AF65-F5344CB8AC3E}">
        <p14:creationId xmlns:p14="http://schemas.microsoft.com/office/powerpoint/2010/main" val="262723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contentBits="0" removed="0"/>
</clbl:labelList>
</file>

<file path=docProps/app.xml><?xml version="1.0" encoding="utf-8"?>
<Properties xmlns="http://schemas.openxmlformats.org/officeDocument/2006/extended-properties" xmlns:vt="http://schemas.openxmlformats.org/officeDocument/2006/docPropsVTypes">
  <TotalTime>677</TotalTime>
  <Words>671</Words>
  <Application>Microsoft Macintosh PowerPoint</Application>
  <PresentationFormat>Widescreen</PresentationFormat>
  <Paragraphs>81</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Class 9: Some Basics of Earth Systems Science with Examples  </vt:lpstr>
      <vt:lpstr>Natural Resource Management</vt:lpstr>
      <vt:lpstr>Natural Resource Management as Managing Energy Pathways</vt:lpstr>
      <vt:lpstr>Life as an energy flow</vt:lpstr>
      <vt:lpstr>PowerPoint Presentation</vt:lpstr>
      <vt:lpstr>Tipping Points</vt:lpstr>
      <vt:lpstr>PowerPoint Presentation</vt:lpstr>
      <vt:lpstr>PowerPoint Presentation</vt:lpstr>
      <vt:lpstr>From the Holocene to the Anthropocene?</vt:lpstr>
      <vt:lpstr>In search of a ‘stability pathway’</vt:lpstr>
      <vt:lpstr>PowerPoint Presentation</vt:lpstr>
      <vt:lpstr>Life as energy flow</vt:lpstr>
      <vt:lpstr>PowerPoint Presentation</vt:lpstr>
      <vt:lpstr>PowerPoint Presentation</vt:lpstr>
      <vt:lpstr>PowerPoint Presentation</vt:lpstr>
      <vt:lpstr>PowerPoint Presentation</vt:lpstr>
      <vt:lpstr>PowerPoint Presentation</vt:lpstr>
      <vt:lpstr>Biology is basically energy conversion with rules</vt:lpstr>
      <vt:lpstr>Mercury Pollution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Swatuk</dc:creator>
  <cp:lastModifiedBy>Larry Swatuk</cp:lastModifiedBy>
  <cp:revision>5</cp:revision>
  <dcterms:created xsi:type="dcterms:W3CDTF">2026-01-25T14:56:06Z</dcterms:created>
  <dcterms:modified xsi:type="dcterms:W3CDTF">2026-01-26T19:29:53Z</dcterms:modified>
</cp:coreProperties>
</file>